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35" r:id="rId4"/>
    <p:sldId id="539" r:id="rId5"/>
    <p:sldId id="536" r:id="rId6"/>
    <p:sldId id="542" r:id="rId7"/>
    <p:sldId id="543" r:id="rId8"/>
    <p:sldId id="540" r:id="rId9"/>
    <p:sldId id="541" r:id="rId10"/>
    <p:sldId id="545" r:id="rId11"/>
    <p:sldId id="544" r:id="rId12"/>
    <p:sldId id="550" r:id="rId13"/>
    <p:sldId id="551" r:id="rId14"/>
    <p:sldId id="552" r:id="rId15"/>
    <p:sldId id="546" r:id="rId16"/>
    <p:sldId id="547" r:id="rId17"/>
    <p:sldId id="548" r:id="rId18"/>
    <p:sldId id="477" r:id="rId19"/>
    <p:sldId id="399" r:id="rId20"/>
    <p:sldId id="409" r:id="rId21"/>
    <p:sldId id="481" r:id="rId22"/>
    <p:sldId id="482" r:id="rId23"/>
    <p:sldId id="5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71" d="100"/>
          <a:sy n="71" d="100"/>
        </p:scale>
        <p:origin x="1139"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a:t>In this exercise we will create a login form which will have a two input fields and a button.</a:t>
            </a:r>
          </a:p>
          <a:p>
            <a:r>
              <a:rPr lang="en-US"/>
              <a:t>After this we will create a simple form in the XML view, using the simple form class.</a:t>
            </a:r>
          </a:p>
          <a:p>
            <a:endParaRPr lang="en-US"/>
          </a:p>
          <a:p>
            <a:r>
              <a:rPr lang="en-US"/>
              <a:t>Exercise code/resource:</a:t>
            </a:r>
          </a:p>
          <a:p>
            <a:pPr marL="285750" indent="-285750">
              <a:buFontTx/>
              <a:buChar char="-"/>
            </a:pPr>
            <a:r>
              <a:rPr lang="en-US"/>
              <a:t>MyView.view.xml</a:t>
            </a:r>
          </a:p>
          <a:p>
            <a:pPr marL="285750" indent="-285750">
              <a:buFontTx/>
              <a:buChar char="-"/>
            </a:pPr>
            <a:r>
              <a:rPr lang="en-US"/>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t>MyView.controller.js</a:t>
            </a:r>
          </a:p>
          <a:p>
            <a:pPr marL="285750" indent="-285750">
              <a:buFontTx/>
              <a:buChar char="-"/>
            </a:pPr>
            <a:r>
              <a:rPr lang="en-US" dirty="0"/>
              <a:t>MyView.view.xml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46020"/>
            <a:ext cx="7212462" cy="3693319"/>
          </a:xfrm>
          <a:prstGeom prst="rect">
            <a:avLst/>
          </a:prstGeom>
          <a:noFill/>
        </p:spPr>
        <p:txBody>
          <a:bodyPr wrap="square" rtlCol="0">
            <a:spAutoFit/>
          </a:bodyPr>
          <a:lstStyle/>
          <a:p>
            <a:r>
              <a:rPr lang="en-US" b="1" dirty="0"/>
              <a:t>Model Exercise 2</a:t>
            </a:r>
          </a:p>
          <a:p>
            <a:endParaRPr lang="en-US" b="1" dirty="0"/>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t>MyView.controller.js</a:t>
            </a:r>
          </a:p>
          <a:p>
            <a:pPr marL="285750" indent="-285750">
              <a:buFontTx/>
              <a:buChar char="-"/>
            </a:pPr>
            <a:r>
              <a:rPr lang="en-US" dirty="0"/>
              <a:t>MyView.view.xml</a:t>
            </a:r>
          </a:p>
          <a:p>
            <a:pPr marL="285750" indent="-285750">
              <a:buFontTx/>
              <a:buChar char="-"/>
            </a:pPr>
            <a:r>
              <a:rPr lang="en-US" dirty="0"/>
              <a:t>model.js</a:t>
            </a:r>
          </a:p>
          <a:p>
            <a:pPr marL="285750" indent="-285750">
              <a:buFontTx/>
              <a:buChar char="-"/>
            </a:pPr>
            <a:r>
              <a:rPr lang="en-US" dirty="0"/>
              <a:t>mydata.json</a:t>
            </a:r>
          </a:p>
          <a:p>
            <a:pPr marL="285750" indent="-285750">
              <a:buFontTx/>
              <a:buChar char="-"/>
            </a:pPr>
            <a:r>
              <a:rPr lang="en-US" dirty="0"/>
              <a:t>mydata2.json</a:t>
            </a:r>
          </a:p>
        </p:txBody>
      </p:sp>
    </p:spTree>
    <p:extLst>
      <p:ext uri="{BB962C8B-B14F-4D97-AF65-F5344CB8AC3E}">
        <p14:creationId xmlns:p14="http://schemas.microsoft.com/office/powerpoint/2010/main" val="348169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Creating our first UI5 application</a:t>
            </a:r>
          </a:p>
          <a:p>
            <a:pPr marL="285750" indent="-285750">
              <a:buFont typeface="Arial" panose="020B0604020202020204" pitchFamily="34" charset="0"/>
              <a:buChar char="•"/>
            </a:pPr>
            <a:r>
              <a:rPr lang="en-US" dirty="0"/>
              <a:t>Understanding concept of views in UI5</a:t>
            </a:r>
          </a:p>
          <a:p>
            <a:pPr marL="285750" indent="-285750">
              <a:buFont typeface="Arial" panose="020B0604020202020204" pitchFamily="34" charset="0"/>
              <a:buChar char="•"/>
            </a:pPr>
            <a:r>
              <a:rPr lang="en-US" dirty="0"/>
              <a:t>Introduction to XML</a:t>
            </a:r>
          </a:p>
          <a:p>
            <a:pPr marL="285750" indent="-285750">
              <a:buFont typeface="Arial" panose="020B0604020202020204" pitchFamily="34" charset="0"/>
              <a:buChar char="•"/>
            </a:pPr>
            <a:r>
              <a:rPr lang="en-US" dirty="0"/>
              <a:t>Concept of controller in UI5</a:t>
            </a:r>
          </a:p>
          <a:p>
            <a:pPr marL="285750" indent="-285750">
              <a:buFont typeface="Arial" panose="020B0604020202020204" pitchFamily="34" charset="0"/>
              <a:buChar char="•"/>
            </a:pPr>
            <a:r>
              <a:rPr lang="en-US" dirty="0"/>
              <a:t>Hook Methods of the controller</a:t>
            </a:r>
          </a:p>
          <a:p>
            <a:pPr marL="285750" indent="-285750">
              <a:buFont typeface="Arial" panose="020B0604020202020204" pitchFamily="34" charset="0"/>
              <a:buChar char="•"/>
            </a:pPr>
            <a:r>
              <a:rPr lang="en-US" dirty="0"/>
              <a:t>Concept of Model in UI5</a:t>
            </a:r>
          </a:p>
          <a:p>
            <a:pPr marL="285750" indent="-285750">
              <a:buFont typeface="Arial" panose="020B0604020202020204" pitchFamily="34" charset="0"/>
              <a:buChar char="•"/>
            </a:pPr>
            <a:r>
              <a:rPr lang="en-US" dirty="0"/>
              <a:t>Understanding Important point related to models</a:t>
            </a:r>
          </a:p>
          <a:p>
            <a:pPr marL="285750" indent="-285750">
              <a:buFont typeface="Arial" panose="020B0604020202020204" pitchFamily="34" charset="0"/>
              <a:buChar char="•"/>
            </a:pPr>
            <a:r>
              <a:rPr lang="en-US" dirty="0"/>
              <a:t>Steps to create model</a:t>
            </a:r>
          </a:p>
          <a:p>
            <a:pPr marL="285750" indent="-285750">
              <a:buFont typeface="Arial" panose="020B0604020202020204" pitchFamily="34" charset="0"/>
              <a:buChar char="•"/>
            </a:pPr>
            <a:r>
              <a:rPr lang="en-US" dirty="0"/>
              <a:t>Addressing  model in views</a:t>
            </a:r>
          </a:p>
          <a:p>
            <a:pPr marL="285750" indent="-285750">
              <a:buFont typeface="Arial" panose="020B0604020202020204" pitchFamily="34" charset="0"/>
              <a:buChar char="•"/>
            </a:pPr>
            <a:r>
              <a:rPr lang="en-US" dirty="0"/>
              <a:t>Control Hierarchy</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UI5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835613" cy="5661422"/>
          </a:xfrm>
          <a:prstGeom prst="rect">
            <a:avLst/>
          </a:prstGeom>
          <a:noFill/>
        </p:spPr>
        <p:txBody>
          <a:bodyPr wrap="square" rtlCol="0">
            <a:spAutoFit/>
          </a:bodyPr>
          <a:lstStyle/>
          <a:p>
            <a:pPr marL="285750" indent="-285750" algn="just">
              <a:buFontTx/>
              <a:buChar char="-"/>
            </a:pPr>
            <a:r>
              <a:rPr lang="en-US" dirty="0"/>
              <a:t>Now we will create our first UI5 application.</a:t>
            </a:r>
          </a:p>
          <a:p>
            <a:pPr marL="285750" indent="-285750">
              <a:buFontTx/>
              <a:buChar char="-"/>
            </a:pPr>
            <a:r>
              <a:rPr lang="en-US" dirty="0"/>
              <a:t>In this application we are going to add a simple button provided in SAP UI5.</a:t>
            </a:r>
          </a:p>
          <a:p>
            <a:pPr marL="285750" indent="-285750">
              <a:buFontTx/>
              <a:buChar char="-"/>
            </a:pPr>
            <a:r>
              <a:rPr lang="en-US" dirty="0"/>
              <a:t>When the button is pressed it shows an alert popup at the top.</a:t>
            </a:r>
          </a:p>
          <a:p>
            <a:r>
              <a:rPr lang="en-US" sz="2000" b="1" dirty="0"/>
              <a:t>Steps to Create a UI5 app</a:t>
            </a:r>
          </a:p>
          <a:p>
            <a:pPr marL="342900" indent="-342900">
              <a:buFont typeface="Wingdings" panose="05000000000000000000" pitchFamily="2" charset="2"/>
              <a:buChar char="ü"/>
            </a:pPr>
            <a:r>
              <a:rPr lang="en-US" dirty="0">
                <a:solidFill>
                  <a:prstClr val="black"/>
                </a:solidFill>
                <a:latin typeface="Calibri"/>
              </a:rPr>
              <a:t>Start with a project folder and all the productive files inside the webapp folder</a:t>
            </a:r>
          </a:p>
          <a:p>
            <a:pPr marL="342900" indent="-342900">
              <a:buFont typeface="Wingdings" panose="05000000000000000000" pitchFamily="2" charset="2"/>
              <a:buChar char="ü"/>
            </a:pPr>
            <a:r>
              <a:rPr lang="en-US" dirty="0">
                <a:latin typeface="Calibri"/>
              </a:rPr>
              <a:t>Initialize a node project using  (</a:t>
            </a:r>
            <a:r>
              <a:rPr lang="en-US" b="1" dirty="0">
                <a:latin typeface="Calibri"/>
              </a:rPr>
              <a:t>npm init)</a:t>
            </a:r>
          </a:p>
          <a:p>
            <a:pPr marL="342900" indent="-342900">
              <a:buFont typeface="Wingdings" panose="05000000000000000000" pitchFamily="2" charset="2"/>
              <a:buChar char="ü"/>
            </a:pPr>
            <a:r>
              <a:rPr lang="en-US" sz="1799" dirty="0">
                <a:latin typeface="Calibri"/>
              </a:rPr>
              <a:t>Add a manifest.json file inside UI5 project (inside webapp) which talks about our project properties (sap.app, sap.ui, sap.ui5)</a:t>
            </a:r>
          </a:p>
          <a:p>
            <a:pPr marL="342900" indent="-342900">
              <a:buFont typeface="Wingdings" panose="05000000000000000000" pitchFamily="2" charset="2"/>
              <a:buChar char="ü"/>
            </a:pPr>
            <a:r>
              <a:rPr lang="en-US" sz="1799" dirty="0">
                <a:latin typeface="Calibri"/>
              </a:rPr>
              <a:t>Mention that this is a UI5 type project hence we run a command called </a:t>
            </a:r>
            <a:r>
              <a:rPr lang="en-US" sz="1799" b="1" dirty="0">
                <a:latin typeface="Calibri"/>
              </a:rPr>
              <a:t>ui5 init</a:t>
            </a:r>
          </a:p>
          <a:p>
            <a:pPr marL="342900" indent="-342900">
              <a:buFont typeface="Wingdings" panose="05000000000000000000" pitchFamily="2" charset="2"/>
              <a:buChar char="ü"/>
            </a:pPr>
            <a:r>
              <a:rPr lang="en-US" dirty="0">
                <a:latin typeface="Calibri"/>
              </a:rPr>
              <a:t>Create an HTML file </a:t>
            </a:r>
            <a:r>
              <a:rPr lang="en-US" b="1" dirty="0">
                <a:latin typeface="Calibri"/>
              </a:rPr>
              <a:t>index.html </a:t>
            </a:r>
            <a:r>
              <a:rPr lang="en-US" dirty="0">
                <a:latin typeface="Calibri"/>
              </a:rPr>
              <a:t>inside webapp folder.</a:t>
            </a:r>
          </a:p>
          <a:p>
            <a:pPr marL="952393" lvl="1" indent="-342900" defTabSz="914126">
              <a:buFont typeface="Wingdings" panose="05000000000000000000" pitchFamily="2" charset="2"/>
              <a:buChar char="ü"/>
            </a:pPr>
            <a:r>
              <a:rPr lang="en-US" sz="1799" dirty="0">
                <a:solidFill>
                  <a:prstClr val="black"/>
                </a:solidFill>
                <a:latin typeface="Calibri"/>
              </a:rPr>
              <a:t>Create HTML Head and body</a:t>
            </a:r>
          </a:p>
          <a:p>
            <a:pPr marL="952393" lvl="1" indent="-342900" defTabSz="914126">
              <a:buFont typeface="Wingdings" panose="05000000000000000000" pitchFamily="2" charset="2"/>
              <a:buChar char="ü"/>
            </a:pPr>
            <a:r>
              <a:rPr lang="en-US" sz="1799" dirty="0">
                <a:solidFill>
                  <a:prstClr val="black"/>
                </a:solidFill>
                <a:latin typeface="Calibri"/>
              </a:rPr>
              <a:t>Add the Bootstrap code for HTML, load sap ui5 from CDN </a:t>
            </a:r>
            <a:r>
              <a:rPr lang="en-US" sz="1799" dirty="0">
                <a:solidFill>
                  <a:prstClr val="black"/>
                </a:solidFill>
                <a:latin typeface="Calibri"/>
                <a:hlinkClick r:id="rId3"/>
              </a:rPr>
              <a:t>https://sapui5.hana.ondemand.com/resources/sap-ui-core.js</a:t>
            </a:r>
            <a:endParaRPr lang="en-US" sz="1799" dirty="0">
              <a:solidFill>
                <a:prstClr val="black"/>
              </a:solidFill>
              <a:latin typeface="Calibri"/>
            </a:endParaRPr>
          </a:p>
          <a:p>
            <a:pPr marL="952393" lvl="1" indent="-342900" defTabSz="914126">
              <a:buFont typeface="Wingdings" panose="05000000000000000000" pitchFamily="2" charset="2"/>
              <a:buChar char="ü"/>
            </a:pPr>
            <a:r>
              <a:rPr lang="en-US" sz="1799" dirty="0">
                <a:solidFill>
                  <a:prstClr val="black"/>
                </a:solidFill>
                <a:latin typeface="Calibri"/>
              </a:rPr>
              <a:t>Along with step 2, we will specify theme, library, and the path where all our project resources are present</a:t>
            </a:r>
          </a:p>
          <a:p>
            <a:pPr marL="952393" lvl="1" indent="-342900" defTabSz="914126">
              <a:buFont typeface="Wingdings" panose="05000000000000000000" pitchFamily="2" charset="2"/>
              <a:buChar char="ü"/>
            </a:pPr>
            <a:r>
              <a:rPr lang="en-US" sz="1799" dirty="0">
                <a:solidFill>
                  <a:prstClr val="black"/>
                </a:solidFill>
                <a:latin typeface="Calibri"/>
              </a:rPr>
              <a:t>Create object of our first view</a:t>
            </a:r>
          </a:p>
          <a:p>
            <a:pPr marL="952393" lvl="1" indent="-342900" defTabSz="914126">
              <a:buFont typeface="Wingdings" panose="05000000000000000000" pitchFamily="2" charset="2"/>
              <a:buChar char="ü"/>
            </a:pPr>
            <a:r>
              <a:rPr lang="en-US" sz="1799" dirty="0">
                <a:solidFill>
                  <a:prstClr val="black"/>
                </a:solidFill>
                <a:latin typeface="Calibri"/>
              </a:rPr>
              <a:t>Place this view in the body</a:t>
            </a:r>
            <a:endParaRPr lang="en-US" sz="1799" b="1"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Now create a view/Our view and in this view, we will add the control (JS View), when we implement view, we need to add 2 methods </a:t>
            </a:r>
            <a:r>
              <a:rPr lang="en-US" sz="1799" b="1" dirty="0">
                <a:solidFill>
                  <a:prstClr val="black"/>
                </a:solidFill>
                <a:latin typeface="Calibri"/>
              </a:rPr>
              <a:t>createContent </a:t>
            </a:r>
            <a:r>
              <a:rPr lang="en-US" sz="1799" dirty="0">
                <a:solidFill>
                  <a:prstClr val="black"/>
                </a:solidFill>
                <a:latin typeface="Calibri"/>
              </a:rPr>
              <a:t>and </a:t>
            </a:r>
            <a:r>
              <a:rPr lang="en-US" sz="1799" b="1" dirty="0">
                <a:solidFill>
                  <a:prstClr val="black"/>
                </a:solidFill>
                <a:latin typeface="Calibri"/>
              </a:rPr>
              <a:t>getControllerName</a:t>
            </a:r>
            <a:endParaRPr lang="en-US" sz="1799" dirty="0">
              <a:solidFill>
                <a:prstClr val="black"/>
              </a:solidFill>
              <a:latin typeface="Calibri"/>
            </a:endParaRPr>
          </a:p>
          <a:p>
            <a:pPr marL="342900" indent="-342900" defTabSz="914126">
              <a:buFont typeface="Wingdings" panose="05000000000000000000" pitchFamily="2" charset="2"/>
              <a:buChar char="ü"/>
            </a:pPr>
            <a:r>
              <a:rPr lang="en-US" sz="1799" dirty="0">
                <a:solidFill>
                  <a:prstClr val="black"/>
                </a:solidFill>
                <a:latin typeface="Calibri"/>
              </a:rPr>
              <a:t>Create a controller (like a class) for this view, we can also put a constructor method </a:t>
            </a:r>
            <a:r>
              <a:rPr lang="en-US" sz="1799" b="1" dirty="0">
                <a:solidFill>
                  <a:prstClr val="black"/>
                </a:solidFill>
                <a:latin typeface="Calibri"/>
              </a:rPr>
              <a:t>onInit</a:t>
            </a:r>
          </a:p>
          <a:p>
            <a:pPr marL="342900" indent="-342900" defTabSz="914126">
              <a:buFont typeface="Wingdings" panose="05000000000000000000" pitchFamily="2" charset="2"/>
              <a:buChar char="ü"/>
            </a:pPr>
            <a:r>
              <a:rPr lang="en-US" sz="1799" dirty="0">
                <a:solidFill>
                  <a:prstClr val="black"/>
                </a:solidFill>
                <a:latin typeface="Calibri"/>
              </a:rPr>
              <a:t>Execute project using </a:t>
            </a:r>
            <a:r>
              <a:rPr lang="en-US" sz="1799" b="1" dirty="0">
                <a:solidFill>
                  <a:prstClr val="black"/>
                </a:solidFill>
                <a:latin typeface="Calibri"/>
              </a:rPr>
              <a:t>ui5 serve </a:t>
            </a:r>
            <a:r>
              <a:rPr lang="en-US" sz="1799" dirty="0">
                <a:solidFill>
                  <a:prstClr val="black"/>
                </a:solidFill>
                <a:latin typeface="Calibri"/>
              </a:rPr>
              <a:t>command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5030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2C5538-9E6F-4643-A8D0-24AB03488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375" y="694021"/>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create our first ui5 application by following the steps mentioned in the previous slide.</a:t>
            </a:r>
          </a:p>
          <a:p>
            <a:endParaRPr lang="en-US" dirty="0"/>
          </a:p>
          <a:p>
            <a:r>
              <a:rPr lang="en-US" dirty="0"/>
              <a:t>Exercise code/Resource:</a:t>
            </a:r>
          </a:p>
          <a:p>
            <a:pPr marL="285750" indent="-285750">
              <a:buFontTx/>
              <a:buChar char="-"/>
            </a:pPr>
            <a:r>
              <a:rPr lang="en-US" dirty="0"/>
              <a:t>index.html</a:t>
            </a:r>
          </a:p>
          <a:p>
            <a:pPr marL="285750" indent="-285750">
              <a:buFontTx/>
              <a:buChar char="-"/>
            </a:pPr>
            <a:r>
              <a:rPr lang="en-US" dirty="0"/>
              <a:t>MyView.controller.js</a:t>
            </a:r>
          </a:p>
          <a:p>
            <a:pPr marL="285750" indent="-285750">
              <a:buFontTx/>
              <a:buChar char="-"/>
            </a:pPr>
            <a:r>
              <a:rPr lang="en-US" dirty="0"/>
              <a:t>MyView.view.xml</a:t>
            </a:r>
          </a:p>
          <a:p>
            <a:pPr marL="285750" indent="-285750">
              <a:buFontTx/>
              <a:buChar char="-"/>
            </a:pPr>
            <a:r>
              <a:rPr lang="en-US" dirty="0" err="1"/>
              <a:t>mainfest.json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1980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extLst>
                <p:ext uri="{D42A27DB-BD31-4B8C-83A1-F6EECF244321}">
                  <p14:modId xmlns:p14="http://schemas.microsoft.com/office/powerpoint/2010/main" val="2831900084"/>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stCxn id="17" idx="1"/>
            <a:endCxn id="16"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Application object,</a:t>
            </a:r>
          </a:p>
          <a:p>
            <a:pPr lvl="1" algn="just"/>
            <a:r>
              <a:rPr lang="en-US" b="1" dirty="0"/>
              <a:t>	sap.ui.getCore()</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12244</TotalTime>
  <Words>2340</Words>
  <Application>Microsoft Office PowerPoint</Application>
  <PresentationFormat>Widescreen</PresentationFormat>
  <Paragraphs>315</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1016</cp:revision>
  <dcterms:created xsi:type="dcterms:W3CDTF">2016-07-10T03:33:26Z</dcterms:created>
  <dcterms:modified xsi:type="dcterms:W3CDTF">2021-12-13T08:41:16Z</dcterms:modified>
</cp:coreProperties>
</file>